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2" r:id="rId11"/>
  </p:sldIdLst>
  <p:sldSz cx="9144000" cy="5143500" type="screen16x9"/>
  <p:notesSz cx="6858000" cy="9144000"/>
  <p:embeddedFontLst>
    <p:embeddedFont>
      <p:font typeface="Lora" pitchFamily="2" charset="0"/>
      <p:regular r:id="rId13"/>
      <p:bold r:id="rId14"/>
      <p:italic r:id="rId15"/>
      <p:boldItalic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d2bee06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d2bee06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d30d7046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d30d7046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d30d70464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d30d70464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d30bfa04b0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d30bfa04b0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d30d70464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d30d70464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d309e468c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d309e468c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d30bfa04b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d30bfa04b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d30bfa04b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d30bfa04b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d30d704642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d30d704642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d30d70464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d30d70464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96625" y="865275"/>
            <a:ext cx="5614500" cy="18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996625" y="2749338"/>
            <a:ext cx="62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8222075" y="50025"/>
            <a:ext cx="846600" cy="8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6200" y="1175900"/>
            <a:ext cx="1161225" cy="13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996625" y="4036650"/>
            <a:ext cx="5771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3"/>
          </p:nvPr>
        </p:nvSpPr>
        <p:spPr>
          <a:xfrm>
            <a:off x="996625" y="4588200"/>
            <a:ext cx="5771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2557600" y="2727150"/>
            <a:ext cx="2934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Tiago Amorim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t100675@dac.unicamp.br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71" name="Google Shape;71;p12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2"/>
          <p:cNvSpPr txBox="1"/>
          <p:nvPr/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Perguntas?</a:t>
            </a:r>
            <a:endParaRPr sz="6000"/>
          </a:p>
        </p:txBody>
      </p:sp>
      <p:cxnSp>
        <p:nvCxnSpPr>
          <p:cNvPr id="73" name="Google Shape;73;p12"/>
          <p:cNvCxnSpPr/>
          <p:nvPr/>
        </p:nvCxnSpPr>
        <p:spPr>
          <a:xfrm>
            <a:off x="6434675" y="1418175"/>
            <a:ext cx="2709300" cy="1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2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kkkkkkkkkkkk</a:t>
            </a:r>
            <a:endParaRPr/>
          </a:p>
        </p:txBody>
      </p:sp>
      <p:sp>
        <p:nvSpPr>
          <p:cNvPr id="75" name="Google Shape;75;p12"/>
          <p:cNvSpPr txBox="1"/>
          <p:nvPr/>
        </p:nvSpPr>
        <p:spPr>
          <a:xfrm>
            <a:off x="8222075" y="50025"/>
            <a:ext cx="846600" cy="8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425" y="2469263"/>
            <a:ext cx="1161225" cy="13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831775" y="859175"/>
            <a:ext cx="1139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 sz="9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">
  <p:cSld name="CUSTOM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613" y="168463"/>
            <a:ext cx="6408776" cy="48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t="72139" b="6707"/>
          <a:stretch/>
        </p:blipFill>
        <p:spPr>
          <a:xfrm rot="5400000">
            <a:off x="-1865338" y="2178462"/>
            <a:ext cx="4958100" cy="7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83" name="Google Shape;83;p1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98" name="Google Shape;98;p14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04" name="Google Shape;104;p1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4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6568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12" name="Google Shape;112;p1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18" name="Google Shape;118;p1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26" name="Google Shape;126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4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35" name="Google Shape;135;p14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38" name="Google Shape;138;p1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41" name="Google Shape;141;p1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45" name="Google Shape;145;p14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3" name="Google Shape;15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60" name="Google Shape;160;p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4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66" name="Google Shape;166;p1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69" name="Google Shape;169;p14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75" name="Google Shape;175;p14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78" name="Google Shape;178;p1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4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86" name="Google Shape;186;p1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92" name="Google Shape;192;p1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201" name="Google Shape;201;p1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4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206" name="Google Shape;206;p1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211" name="Google Shape;211;p1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216" name="Google Shape;216;p1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219" name="Google Shape;219;p14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222" name="Google Shape;222;p1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226" name="Google Shape;226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4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229" name="Google Shape;229;p14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4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14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240" name="Google Shape;240;p1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4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244" name="Google Shape;244;p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247" name="Google Shape;247;p1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1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252" name="Google Shape;252;p1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257" name="Google Shape;257;p1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4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264" name="Google Shape;264;p1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14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274" name="Google Shape;274;p1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4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278" name="Google Shape;278;p14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282" name="Google Shape;282;p1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4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288" name="Google Shape;288;p1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4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291" name="Google Shape;29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4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299" name="Google Shape;299;p1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4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306" name="Google Shape;306;p1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14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309" name="Google Shape;309;p1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14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318" name="Google Shape;318;p14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327" name="Google Shape;327;p1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4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330" name="Google Shape;330;p1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4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337" name="Google Shape;337;p1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345" name="Google Shape;345;p14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349" name="Google Shape;349;p14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14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356" name="Google Shape;356;p1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14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360" name="Google Shape;360;p1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4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364" name="Google Shape;364;p14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4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370" name="Google Shape;370;p1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4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398" name="Google Shape;398;p14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422" name="Google Shape;422;p1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14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437" name="Google Shape;437;p1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4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441" name="Google Shape;441;p1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4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448" name="Google Shape;448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14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457" name="Google Shape;457;p1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14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461" name="Google Shape;461;p1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4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467" name="Google Shape;467;p1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4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475" name="Google Shape;475;p14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482" name="Google Shape;482;p1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4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492" name="Google Shape;492;p1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4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504" name="Google Shape;504;p14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4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510" name="Google Shape;510;p1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s">
  <p:cSld name="CUSTOM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15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19" name="Google Shape;519;p15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5" name="Google Shape;525;p15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26" name="Google Shape;526;p15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0" name="Google Shape;530;p15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31" name="Google Shape;531;p15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4" name="Google Shape;534;p15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35" name="Google Shape;535;p15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0" name="Google Shape;540;p15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41" name="Google Shape;541;p15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4" name="Google Shape;544;p15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45" name="Google Shape;545;p15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9" name="Google Shape;549;p15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50" name="Google Shape;550;p15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55" name="Google Shape;555;p15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56" name="Google Shape;556;p15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2" name="Google Shape;562;p15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63" name="Google Shape;563;p15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66" name="Google Shape;566;p15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70" name="Google Shape;570;p15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76" name="Google Shape;576;p15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77" name="Google Shape;577;p15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2" name="Google Shape;582;p15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83" name="Google Shape;583;p15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6" name="Google Shape;586;p15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87" name="Google Shape;587;p1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88" name="Google Shape;588;p1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98" name="Google Shape;598;p15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04" name="Google Shape;604;p15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605" name="Google Shape;605;p15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09" name="Google Shape;609;p15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610" name="Google Shape;610;p15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5" name="Google Shape;615;p15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616" name="Google Shape;616;p15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2" name="Google Shape;622;p15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623" name="Google Shape;623;p15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7" name="Google Shape;627;p15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628" name="Google Shape;628;p15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32" name="Google Shape;632;p15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633" name="Google Shape;633;p15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38" name="Google Shape;638;p15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639" name="Google Shape;639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49" name="Google Shape;649;p15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650" name="Google Shape;650;p15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53" name="Google Shape;653;p15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654" name="Google Shape;654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7" name="Google Shape;657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8" name="Google Shape;658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0" name="Google Shape;660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1" name="Google Shape;661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3" name="Google Shape;663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64" name="Google Shape;664;p15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665" name="Google Shape;665;p15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69" name="Google Shape;669;p15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670" name="Google Shape;670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5" name="Google Shape;675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6" name="Google Shape;676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80" name="Google Shape;680;p15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681" name="Google Shape;681;p1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88" name="Google Shape;688;p15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689" name="Google Shape;689;p15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3" name="Google Shape;693;p15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694" name="Google Shape;694;p15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8" name="Google Shape;698;p15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699" name="Google Shape;699;p15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705" name="Google Shape;705;p15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1" name="Google Shape;711;p15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712" name="Google Shape;712;p15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5" name="Google Shape;715;p15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716" name="Google Shape;716;p15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722" name="Google Shape;722;p15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8" name="Google Shape;728;p15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729" name="Google Shape;729;p15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2" name="Google Shape;732;p15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733" name="Google Shape;733;p15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7" name="Google Shape;737;p15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738" name="Google Shape;738;p15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44" name="Google Shape;744;p15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745" name="Google Shape;745;p15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52" name="Google Shape;752;p15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753" name="Google Shape;753;p15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57" name="Google Shape;757;p15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758" name="Google Shape;758;p15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61" name="Google Shape;761;p15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762" name="Google Shape;762;p15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65" name="Google Shape;765;p15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766" name="Google Shape;766;p15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70" name="Google Shape;770;p15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771" name="Google Shape;771;p15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75" name="Google Shape;775;p15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776" name="Google Shape;776;p15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81" name="Google Shape;781;p15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782" name="Google Shape;782;p15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15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15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15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15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88" name="Google Shape;788;p15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789" name="Google Shape;789;p15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96" name="Google Shape;796;p15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797" name="Google Shape;797;p15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9" name="Google Shape;809;p15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810" name="Google Shape;810;p15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4" name="Google Shape;814;p15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815" name="Google Shape;815;p15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8" name="Google Shape;818;p15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819" name="Google Shape;819;p15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25" name="Google Shape;825;p15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826" name="Google Shape;826;p15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34" name="Google Shape;834;p15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835" name="Google Shape;835;p15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47" name="Google Shape;847;p15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848" name="Google Shape;848;p1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861" name="Google Shape;861;p15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73" name="Google Shape;873;p15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874" name="Google Shape;874;p15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15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881" name="Google Shape;881;p15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96" name="Google Shape;896;p15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897" name="Google Shape;897;p15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01" name="Google Shape;901;p15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902" name="Google Shape;902;p15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903" name="Google Shape;903;p15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4" name="Google Shape;904;p15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5" name="Google Shape;905;p15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06" name="Google Shape;906;p15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07" name="Google Shape;907;p15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8" name="Google Shape;908;p15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9" name="Google Shape;909;p15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10" name="Google Shape;910;p15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11" name="Google Shape;911;p15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14" name="Google Shape;914;p15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15" name="Google Shape;915;p15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6" name="Google Shape;916;p15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7" name="Google Shape;917;p15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918" name="Google Shape;918;p15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919" name="Google Shape;919;p15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27" name="Google Shape;927;p15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928" name="Google Shape;928;p15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2" name="Google Shape;952;p15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953" name="Google Shape;953;p1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56" name="Google Shape;956;p1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957" name="Google Shape;957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59" name="Google Shape;959;p1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960" name="Google Shape;960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022300" y="32731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 flipH="1">
            <a:off x="-6025" y="2562762"/>
            <a:ext cx="91440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022225" y="1998323"/>
            <a:ext cx="3787800" cy="115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681200" y="1511150"/>
            <a:ext cx="5781600" cy="17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17475" y="1009100"/>
            <a:ext cx="36990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39274" y="1009100"/>
            <a:ext cx="36990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750725"/>
            <a:ext cx="91416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Alt">
  <p:cSld name="TITLE_AND_TWO_COLUMNS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17475" y="1009100"/>
            <a:ext cx="55230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599149" y="1009100"/>
            <a:ext cx="18390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7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17475" y="1041475"/>
            <a:ext cx="2515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3462164" y="1041475"/>
            <a:ext cx="2515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106853" y="1041475"/>
            <a:ext cx="2515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9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647400" y="231450"/>
            <a:ext cx="7754100" cy="3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636350" y="4158000"/>
            <a:ext cx="5871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20120" y="342270"/>
            <a:ext cx="7938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92200" y="0"/>
            <a:ext cx="699725" cy="7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64E2793-2BFC-D6E6-5C5B-F1AD952EA1A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0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13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8.m4a"/><Relationship Id="rId7" Type="http://schemas.openxmlformats.org/officeDocument/2006/relationships/image" Target="../media/image19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"/>
          <p:cNvSpPr txBox="1">
            <a:spLocks noGrp="1"/>
          </p:cNvSpPr>
          <p:nvPr>
            <p:ph type="ctrTitle"/>
          </p:nvPr>
        </p:nvSpPr>
        <p:spPr>
          <a:xfrm>
            <a:off x="996625" y="865275"/>
            <a:ext cx="5614500" cy="18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ReCycleGAN: Revisitando a CycleGAN</a:t>
            </a:r>
            <a:endParaRPr/>
          </a:p>
        </p:txBody>
      </p:sp>
      <p:sp>
        <p:nvSpPr>
          <p:cNvPr id="967" name="Google Shape;967;p16"/>
          <p:cNvSpPr txBox="1">
            <a:spLocks noGrp="1"/>
          </p:cNvSpPr>
          <p:nvPr>
            <p:ph type="title" idx="2"/>
          </p:nvPr>
        </p:nvSpPr>
        <p:spPr>
          <a:xfrm>
            <a:off x="996625" y="2749338"/>
            <a:ext cx="62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8" name="Google Shape;968;p16"/>
          <p:cNvSpPr txBox="1">
            <a:spLocks noGrp="1"/>
          </p:cNvSpPr>
          <p:nvPr>
            <p:ph type="subTitle" idx="1"/>
          </p:nvPr>
        </p:nvSpPr>
        <p:spPr>
          <a:xfrm>
            <a:off x="996625" y="4036650"/>
            <a:ext cx="5771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Generativas (IA376N) - 2024S2</a:t>
            </a:r>
            <a:endParaRPr/>
          </a:p>
        </p:txBody>
      </p:sp>
      <p:sp>
        <p:nvSpPr>
          <p:cNvPr id="969" name="Google Shape;969;p16"/>
          <p:cNvSpPr txBox="1">
            <a:spLocks noGrp="1"/>
          </p:cNvSpPr>
          <p:nvPr>
            <p:ph type="subTitle" idx="3"/>
          </p:nvPr>
        </p:nvSpPr>
        <p:spPr>
          <a:xfrm>
            <a:off x="996625" y="4588200"/>
            <a:ext cx="5771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Freitas (289.996)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Tiago Amorim (100.675)</a:t>
            </a:r>
            <a:endParaRPr/>
          </a:p>
        </p:txBody>
      </p:sp>
      <p:pic>
        <p:nvPicPr>
          <p:cNvPr id="970" name="Google Shape;970;p16"/>
          <p:cNvPicPr preferRelativeResize="0"/>
          <p:nvPr/>
        </p:nvPicPr>
        <p:blipFill rotWithShape="1">
          <a:blip r:embed="rId5">
            <a:alphaModFix/>
          </a:blip>
          <a:srcRect b="10160"/>
          <a:stretch/>
        </p:blipFill>
        <p:spPr>
          <a:xfrm>
            <a:off x="6611125" y="3093575"/>
            <a:ext cx="2192375" cy="19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300" y="2780400"/>
            <a:ext cx="520550" cy="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6"/>
          <p:cNvSpPr txBox="1"/>
          <p:nvPr/>
        </p:nvSpPr>
        <p:spPr>
          <a:xfrm>
            <a:off x="7143575" y="2779063"/>
            <a:ext cx="161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ReCycleGAN</a:t>
            </a:r>
            <a:endParaRPr sz="20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090BC58-E85A-9B02-7F89-D1C2B0D1012A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40E21B7C-B66F-6134-8401-22151C0E0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483"/>
    </mc:Choice>
    <mc:Fallback>
      <p:transition advTm="8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2"/>
          <p:cNvSpPr txBox="1">
            <a:spLocks noGrp="1"/>
          </p:cNvSpPr>
          <p:nvPr>
            <p:ph type="body" idx="1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◉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Zhu, Jun-Yan, et al. "Unpaired image-to-image translation using cycle-consistent adversarial networks." Proceedings of the IEEE international conference on computer vision. 2017.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◉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Jeong, Somi, et al. "Memory-guided unsupervised image-to-image translation."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 2021.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◉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https://iipvapi.com/spatial-domain-and-frequency-domain-for-image-enhancement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◉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Ancuti, Cosmin, et al. "I-HAZE: A dehazing benchmark with real hazy and haze-free indoor images." Advanced Concepts for Intelligent Vision Systems: 19th International Conference, ACIVS 2018, Poitiers, France, September 24–27, 2018, Proceedings 19. Springer International Publishing, 2018.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◉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Ancuti, Cosmin, Codruta O. Ancuti, and Christophe De Vleeschouwer. "D-hazy: A dataset to evaluate quantitatively dehazing algorithms." 2016 IEEE international conference on image processing (ICIP). IEEE, 2016.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22" name="Google Shape;1222;p32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34155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 das Imagens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8A1730-AB3B-62DE-A74C-A1BC4A41D7DA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05D98C78-66D8-8E8C-FCB7-7F3B16992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advTm="49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24" name="Google Shape;1024;p20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43215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Tradução Imagem-Imagem</a:t>
            </a:r>
            <a:endParaRPr/>
          </a:p>
        </p:txBody>
      </p:sp>
      <p:grpSp>
        <p:nvGrpSpPr>
          <p:cNvPr id="1026" name="Google Shape;1026;p20"/>
          <p:cNvGrpSpPr/>
          <p:nvPr/>
        </p:nvGrpSpPr>
        <p:grpSpPr>
          <a:xfrm>
            <a:off x="2730550" y="1008254"/>
            <a:ext cx="3682900" cy="1026441"/>
            <a:chOff x="468150" y="1044717"/>
            <a:chExt cx="3682900" cy="1026441"/>
          </a:xfrm>
        </p:grpSpPr>
        <p:pic>
          <p:nvPicPr>
            <p:cNvPr id="1027" name="Google Shape;1027;p20"/>
            <p:cNvPicPr preferRelativeResize="0"/>
            <p:nvPr/>
          </p:nvPicPr>
          <p:blipFill rotWithShape="1">
            <a:blip r:embed="rId6">
              <a:alphaModFix/>
            </a:blip>
            <a:srcRect l="657" t="3595" r="50243"/>
            <a:stretch/>
          </p:blipFill>
          <p:spPr>
            <a:xfrm>
              <a:off x="930050" y="1044725"/>
              <a:ext cx="1316896" cy="1026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20"/>
            <p:cNvPicPr preferRelativeResize="0"/>
            <p:nvPr/>
          </p:nvPicPr>
          <p:blipFill rotWithShape="1">
            <a:blip r:embed="rId6">
              <a:alphaModFix/>
            </a:blip>
            <a:srcRect l="49781" t="3701" r="1119" b="-106"/>
            <a:stretch/>
          </p:blipFill>
          <p:spPr>
            <a:xfrm>
              <a:off x="2834154" y="1044717"/>
              <a:ext cx="1316896" cy="1026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Google Shape;1029;p20"/>
            <p:cNvSpPr txBox="1"/>
            <p:nvPr/>
          </p:nvSpPr>
          <p:spPr>
            <a:xfrm>
              <a:off x="468150" y="1082075"/>
              <a:ext cx="923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f:</a:t>
              </a:r>
              <a:endParaRPr sz="45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030" name="Google Shape;1030;p20"/>
            <p:cNvCxnSpPr/>
            <p:nvPr/>
          </p:nvCxnSpPr>
          <p:spPr>
            <a:xfrm>
              <a:off x="2333850" y="1546150"/>
              <a:ext cx="413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33D5286-8B86-F94C-FD26-61E2F8188761}"/>
              </a:ext>
            </a:extLst>
          </p:cNvPr>
          <p:cNvGrpSpPr/>
          <p:nvPr/>
        </p:nvGrpSpPr>
        <p:grpSpPr>
          <a:xfrm>
            <a:off x="171825" y="1618300"/>
            <a:ext cx="2685000" cy="3387488"/>
            <a:chOff x="171825" y="1618300"/>
            <a:chExt cx="2685000" cy="3387488"/>
          </a:xfrm>
        </p:grpSpPr>
        <p:pic>
          <p:nvPicPr>
            <p:cNvPr id="1025" name="Google Shape;102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31963" y="2399525"/>
              <a:ext cx="1251900" cy="12519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33" name="Google Shape;103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8363" y="3753888"/>
              <a:ext cx="1251900" cy="12519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34" name="Google Shape;1034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7288" y="2399525"/>
              <a:ext cx="1251900" cy="12519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35" name="Google Shape;1035;p20"/>
            <p:cNvSpPr txBox="1"/>
            <p:nvPr/>
          </p:nvSpPr>
          <p:spPr>
            <a:xfrm>
              <a:off x="171825" y="1618300"/>
              <a:ext cx="2685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Transferência de estilo</a:t>
              </a:r>
              <a:br>
                <a:rPr lang="en" sz="18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18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(</a:t>
              </a:r>
              <a:r>
                <a:rPr lang="en" sz="1800" i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style transfer</a:t>
              </a:r>
              <a:r>
                <a:rPr lang="en" sz="18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)</a:t>
              </a:r>
              <a:endParaRPr sz="1800" dirty="0"/>
            </a:p>
          </p:txBody>
        </p:sp>
      </p:grpSp>
      <p:grpSp>
        <p:nvGrpSpPr>
          <p:cNvPr id="1036" name="Google Shape;1036;p20"/>
          <p:cNvGrpSpPr/>
          <p:nvPr/>
        </p:nvGrpSpPr>
        <p:grpSpPr>
          <a:xfrm>
            <a:off x="3102616" y="2656025"/>
            <a:ext cx="3868923" cy="2063400"/>
            <a:chOff x="3102616" y="2656025"/>
            <a:chExt cx="3868923" cy="2063400"/>
          </a:xfrm>
        </p:grpSpPr>
        <p:pic>
          <p:nvPicPr>
            <p:cNvPr id="1037" name="Google Shape;1037;p20"/>
            <p:cNvPicPr preferRelativeResize="0"/>
            <p:nvPr/>
          </p:nvPicPr>
          <p:blipFill rotWithShape="1">
            <a:blip r:embed="rId10">
              <a:alphaModFix/>
            </a:blip>
            <a:srcRect t="25617" b="8510"/>
            <a:stretch/>
          </p:blipFill>
          <p:spPr>
            <a:xfrm>
              <a:off x="3102616" y="3394925"/>
              <a:ext cx="3868923" cy="132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20"/>
            <p:cNvSpPr txBox="1"/>
            <p:nvPr/>
          </p:nvSpPr>
          <p:spPr>
            <a:xfrm>
              <a:off x="3537088" y="2656025"/>
              <a:ext cx="3000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Aumento de qualidade (</a:t>
              </a:r>
              <a:r>
                <a:rPr lang="en" sz="1800" i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image enhancement</a:t>
              </a:r>
              <a:r>
                <a:rPr lang="en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)</a:t>
              </a:r>
              <a:endParaRPr sz="1800"/>
            </a:p>
          </p:txBody>
        </p:sp>
      </p:grpSp>
      <p:sp>
        <p:nvSpPr>
          <p:cNvPr id="1039" name="Google Shape;1039;p20"/>
          <p:cNvSpPr txBox="1">
            <a:spLocks noGrp="1"/>
          </p:cNvSpPr>
          <p:nvPr>
            <p:ph type="body" idx="1"/>
          </p:nvPr>
        </p:nvSpPr>
        <p:spPr>
          <a:xfrm>
            <a:off x="6898888" y="1073625"/>
            <a:ext cx="2124112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/>
              <a:t>Remoção de ruído (</a:t>
            </a:r>
            <a:r>
              <a:rPr lang="en" sz="1800" i="1" dirty="0"/>
              <a:t>image restoration</a:t>
            </a:r>
            <a:r>
              <a:rPr lang="en" sz="1800" dirty="0"/>
              <a:t>)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903537-95FF-6565-6675-520D5EA4DB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482"/>
          <a:stretch/>
        </p:blipFill>
        <p:spPr>
          <a:xfrm>
            <a:off x="7290292" y="1784195"/>
            <a:ext cx="1201016" cy="296565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FAD2FC8-3F4D-AF67-00F3-796DC50260D9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Áudio 44">
            <a:hlinkClick r:id="" action="ppaction://media"/>
            <a:extLst>
              <a:ext uri="{FF2B5EF4-FFF2-40B4-BE49-F238E27FC236}">
                <a16:creationId xmlns:a16="http://schemas.microsoft.com/office/drawing/2014/main" id="{7185667B-74A8-B3F3-0F91-421D9BE04C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250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10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1"/>
          <p:cNvSpPr txBox="1">
            <a:spLocks noGrp="1"/>
          </p:cNvSpPr>
          <p:nvPr>
            <p:ph type="body" idx="1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Rede para copiar o estilo com </a:t>
            </a:r>
            <a:r>
              <a:rPr lang="en" b="1"/>
              <a:t>dados não pareados</a:t>
            </a:r>
            <a:r>
              <a:rPr lang="en"/>
              <a:t>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5" name="Google Shape;1045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6" name="Google Shape;1046;p21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17130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047" name="Google Shape;10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351" y="1661863"/>
            <a:ext cx="6462650" cy="1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574" y="3649650"/>
            <a:ext cx="4210850" cy="11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CCDA3A4-FD78-C112-4142-1F5D7274F7AC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Áudio 42">
            <a:hlinkClick r:id="" action="ppaction://media"/>
            <a:extLst>
              <a:ext uri="{FF2B5EF4-FFF2-40B4-BE49-F238E27FC236}">
                <a16:creationId xmlns:a16="http://schemas.microsoft.com/office/drawing/2014/main" id="{7E832A99-FB5A-BF13-2270-57936CD89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advTm="159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54" name="Google Shape;1054;p22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17130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055" name="Google Shape;10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00" y="1654766"/>
            <a:ext cx="8554616" cy="2408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22"/>
          <p:cNvGrpSpPr/>
          <p:nvPr/>
        </p:nvGrpSpPr>
        <p:grpSpPr>
          <a:xfrm>
            <a:off x="506562" y="1093850"/>
            <a:ext cx="2285100" cy="829200"/>
            <a:chOff x="506563" y="1093850"/>
            <a:chExt cx="2285100" cy="829200"/>
          </a:xfrm>
        </p:grpSpPr>
        <p:pic>
          <p:nvPicPr>
            <p:cNvPr id="1057" name="Google Shape;1057;p22"/>
            <p:cNvPicPr preferRelativeResize="0"/>
            <p:nvPr/>
          </p:nvPicPr>
          <p:blipFill rotWithShape="1">
            <a:blip r:embed="rId7">
              <a:alphaModFix/>
            </a:blip>
            <a:srcRect l="50359" b="62219"/>
            <a:stretch/>
          </p:blipFill>
          <p:spPr>
            <a:xfrm>
              <a:off x="603975" y="1093850"/>
              <a:ext cx="2090275" cy="43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22"/>
            <p:cNvPicPr preferRelativeResize="0"/>
            <p:nvPr/>
          </p:nvPicPr>
          <p:blipFill rotWithShape="1">
            <a:blip r:embed="rId7">
              <a:alphaModFix/>
            </a:blip>
            <a:srcRect l="45731" t="35899" b="29962"/>
            <a:stretch/>
          </p:blipFill>
          <p:spPr>
            <a:xfrm>
              <a:off x="506562" y="1529450"/>
              <a:ext cx="22851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9" name="Google Shape;1059;p22"/>
          <p:cNvPicPr preferRelativeResize="0"/>
          <p:nvPr/>
        </p:nvPicPr>
        <p:blipFill rotWithShape="1">
          <a:blip r:embed="rId7">
            <a:alphaModFix/>
          </a:blip>
          <a:srcRect l="45729" t="65862" r="19568"/>
          <a:stretch/>
        </p:blipFill>
        <p:spPr>
          <a:xfrm>
            <a:off x="5225750" y="1261175"/>
            <a:ext cx="146122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A214AA6-FD56-D3B7-1031-B28E092325B6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0" name="Áudio 1049">
            <a:hlinkClick r:id="" action="ppaction://media"/>
            <a:extLst>
              <a:ext uri="{FF2B5EF4-FFF2-40B4-BE49-F238E27FC236}">
                <a16:creationId xmlns:a16="http://schemas.microsoft.com/office/drawing/2014/main" id="{2BABE94F-F10F-06FD-F796-F82FA18DBA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837">
        <p159:morph option="byObject"/>
      </p:transition>
    </mc:Choice>
    <mc:Fallback>
      <p:transition spd="slow" advTm="35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5" name="Google Shape;1065;p23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24300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Atual</a:t>
            </a:r>
            <a:endParaRPr/>
          </a:p>
        </p:txBody>
      </p:sp>
      <p:pic>
        <p:nvPicPr>
          <p:cNvPr id="1066" name="Google Shape;1066;p23"/>
          <p:cNvPicPr preferRelativeResize="0"/>
          <p:nvPr/>
        </p:nvPicPr>
        <p:blipFill rotWithShape="1">
          <a:blip r:embed="rId6">
            <a:alphaModFix/>
          </a:blip>
          <a:srcRect r="83164" b="49698"/>
          <a:stretch/>
        </p:blipFill>
        <p:spPr>
          <a:xfrm>
            <a:off x="3909775" y="845625"/>
            <a:ext cx="1324452" cy="1295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23"/>
          <p:cNvGrpSpPr/>
          <p:nvPr/>
        </p:nvGrpSpPr>
        <p:grpSpPr>
          <a:xfrm>
            <a:off x="637700" y="2140674"/>
            <a:ext cx="3934301" cy="2591169"/>
            <a:chOff x="637700" y="2140674"/>
            <a:chExt cx="3934301" cy="2591169"/>
          </a:xfrm>
        </p:grpSpPr>
        <p:pic>
          <p:nvPicPr>
            <p:cNvPr id="1068" name="Google Shape;1068;p23"/>
            <p:cNvPicPr preferRelativeResize="0"/>
            <p:nvPr/>
          </p:nvPicPr>
          <p:blipFill rotWithShape="1">
            <a:blip r:embed="rId6">
              <a:alphaModFix/>
            </a:blip>
            <a:srcRect l="16768" r="66694" b="49698"/>
            <a:stretch/>
          </p:blipFill>
          <p:spPr>
            <a:xfrm>
              <a:off x="637700" y="3436794"/>
              <a:ext cx="1301000" cy="1295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69" name="Google Shape;1069;p23"/>
            <p:cNvCxnSpPr>
              <a:stCxn id="1066" idx="2"/>
              <a:endCxn id="1068" idx="0"/>
            </p:cNvCxnSpPr>
            <p:nvPr/>
          </p:nvCxnSpPr>
          <p:spPr>
            <a:xfrm rot="5400000">
              <a:off x="2282101" y="1146774"/>
              <a:ext cx="1296000" cy="32838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70" name="Google Shape;1070;p23"/>
          <p:cNvGrpSpPr/>
          <p:nvPr/>
        </p:nvGrpSpPr>
        <p:grpSpPr>
          <a:xfrm>
            <a:off x="2273736" y="2140674"/>
            <a:ext cx="2298265" cy="2591169"/>
            <a:chOff x="2273736" y="2140674"/>
            <a:chExt cx="2298265" cy="2591169"/>
          </a:xfrm>
        </p:grpSpPr>
        <p:pic>
          <p:nvPicPr>
            <p:cNvPr id="1071" name="Google Shape;1071;p23"/>
            <p:cNvPicPr preferRelativeResize="0"/>
            <p:nvPr/>
          </p:nvPicPr>
          <p:blipFill rotWithShape="1">
            <a:blip r:embed="rId6">
              <a:alphaModFix/>
            </a:blip>
            <a:srcRect l="33434" r="50028" b="49698"/>
            <a:stretch/>
          </p:blipFill>
          <p:spPr>
            <a:xfrm>
              <a:off x="2273736" y="3436794"/>
              <a:ext cx="1301000" cy="1295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72" name="Google Shape;1072;p23"/>
            <p:cNvCxnSpPr>
              <a:stCxn id="1066" idx="2"/>
              <a:endCxn id="1071" idx="0"/>
            </p:cNvCxnSpPr>
            <p:nvPr/>
          </p:nvCxnSpPr>
          <p:spPr>
            <a:xfrm rot="5400000">
              <a:off x="3100051" y="1964724"/>
              <a:ext cx="1296000" cy="16479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73" name="Google Shape;1073;p23"/>
          <p:cNvGrpSpPr/>
          <p:nvPr/>
        </p:nvGrpSpPr>
        <p:grpSpPr>
          <a:xfrm>
            <a:off x="3909772" y="2140674"/>
            <a:ext cx="1301000" cy="2591169"/>
            <a:chOff x="3909772" y="2140674"/>
            <a:chExt cx="1301000" cy="2591169"/>
          </a:xfrm>
        </p:grpSpPr>
        <p:pic>
          <p:nvPicPr>
            <p:cNvPr id="1074" name="Google Shape;1074;p23"/>
            <p:cNvPicPr preferRelativeResize="0"/>
            <p:nvPr/>
          </p:nvPicPr>
          <p:blipFill rotWithShape="1">
            <a:blip r:embed="rId6">
              <a:alphaModFix/>
            </a:blip>
            <a:srcRect l="50003" r="33459" b="49698"/>
            <a:stretch/>
          </p:blipFill>
          <p:spPr>
            <a:xfrm>
              <a:off x="3909772" y="3436794"/>
              <a:ext cx="1301000" cy="1295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75" name="Google Shape;1075;p23"/>
            <p:cNvCxnSpPr>
              <a:stCxn id="1066" idx="2"/>
              <a:endCxn id="1074" idx="0"/>
            </p:cNvCxnSpPr>
            <p:nvPr/>
          </p:nvCxnSpPr>
          <p:spPr>
            <a:xfrm rot="5400000">
              <a:off x="3918151" y="2782824"/>
              <a:ext cx="1296000" cy="117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76" name="Google Shape;1076;p23"/>
          <p:cNvGrpSpPr/>
          <p:nvPr/>
        </p:nvGrpSpPr>
        <p:grpSpPr>
          <a:xfrm>
            <a:off x="4572001" y="2140674"/>
            <a:ext cx="2274807" cy="2591169"/>
            <a:chOff x="4572001" y="2140674"/>
            <a:chExt cx="2274807" cy="2591169"/>
          </a:xfrm>
        </p:grpSpPr>
        <p:pic>
          <p:nvPicPr>
            <p:cNvPr id="1077" name="Google Shape;1077;p23"/>
            <p:cNvPicPr preferRelativeResize="0"/>
            <p:nvPr/>
          </p:nvPicPr>
          <p:blipFill rotWithShape="1">
            <a:blip r:embed="rId6">
              <a:alphaModFix/>
            </a:blip>
            <a:srcRect l="66542" r="16920" b="49698"/>
            <a:stretch/>
          </p:blipFill>
          <p:spPr>
            <a:xfrm>
              <a:off x="5545808" y="3436794"/>
              <a:ext cx="1301000" cy="1295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78" name="Google Shape;1078;p23"/>
            <p:cNvCxnSpPr>
              <a:stCxn id="1066" idx="2"/>
              <a:endCxn id="1077" idx="0"/>
            </p:cNvCxnSpPr>
            <p:nvPr/>
          </p:nvCxnSpPr>
          <p:spPr>
            <a:xfrm rot="-5400000" flipH="1">
              <a:off x="4736101" y="1976574"/>
              <a:ext cx="1296000" cy="16242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79" name="Google Shape;1079;p23"/>
          <p:cNvGrpSpPr/>
          <p:nvPr/>
        </p:nvGrpSpPr>
        <p:grpSpPr>
          <a:xfrm>
            <a:off x="4572001" y="2140674"/>
            <a:ext cx="3934295" cy="2591169"/>
            <a:chOff x="4572001" y="2140674"/>
            <a:chExt cx="3934295" cy="2591169"/>
          </a:xfrm>
        </p:grpSpPr>
        <p:pic>
          <p:nvPicPr>
            <p:cNvPr id="1080" name="Google Shape;1080;p23"/>
            <p:cNvPicPr preferRelativeResize="0"/>
            <p:nvPr/>
          </p:nvPicPr>
          <p:blipFill rotWithShape="1">
            <a:blip r:embed="rId6">
              <a:alphaModFix/>
            </a:blip>
            <a:srcRect l="83164" b="49698"/>
            <a:stretch/>
          </p:blipFill>
          <p:spPr>
            <a:xfrm>
              <a:off x="7181844" y="3436794"/>
              <a:ext cx="1324452" cy="1295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1" name="Google Shape;1081;p23"/>
            <p:cNvCxnSpPr>
              <a:stCxn id="1066" idx="2"/>
              <a:endCxn id="1080" idx="0"/>
            </p:cNvCxnSpPr>
            <p:nvPr/>
          </p:nvCxnSpPr>
          <p:spPr>
            <a:xfrm rot="-5400000" flipH="1">
              <a:off x="5560051" y="1152624"/>
              <a:ext cx="1296000" cy="32721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82" name="Google Shape;1082;p23"/>
          <p:cNvSpPr txBox="1"/>
          <p:nvPr/>
        </p:nvSpPr>
        <p:spPr>
          <a:xfrm>
            <a:off x="983200" y="1270025"/>
            <a:ext cx="225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melhores.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3" name="Google Shape;1083;p23"/>
          <p:cNvSpPr txBox="1"/>
          <p:nvPr/>
        </p:nvSpPr>
        <p:spPr>
          <a:xfrm>
            <a:off x="5907500" y="1270025"/>
            <a:ext cx="225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mais pesados.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BFD54B-AD3A-51A5-BCBF-A8E01AF9613E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Áudio 57">
            <a:hlinkClick r:id="" action="ppaction://media"/>
            <a:extLst>
              <a:ext uri="{FF2B5EF4-FFF2-40B4-BE49-F238E27FC236}">
                <a16:creationId xmlns:a16="http://schemas.microsoft.com/office/drawing/2014/main" id="{8E8E2DD0-91D0-F60A-73C4-6AFDDA236C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2312">
        <p:fade thruBlk="1"/>
      </p:transition>
    </mc:Choice>
    <mc:Fallback>
      <p:transition advTm="22312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9" name="Google Shape;1089;p24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31497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Proposta de Projeto</a:t>
            </a:r>
            <a:endParaRPr/>
          </a:p>
        </p:txBody>
      </p:sp>
      <p:sp>
        <p:nvSpPr>
          <p:cNvPr id="1090" name="Google Shape;1090;p24"/>
          <p:cNvSpPr/>
          <p:nvPr/>
        </p:nvSpPr>
        <p:spPr>
          <a:xfrm>
            <a:off x="458850" y="1552150"/>
            <a:ext cx="3953400" cy="1685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Skip connections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Camadas de atenção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Adaptadores LoRA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1" name="Google Shape;1091;p24"/>
          <p:cNvSpPr/>
          <p:nvPr/>
        </p:nvSpPr>
        <p:spPr>
          <a:xfrm>
            <a:off x="4501050" y="1552150"/>
            <a:ext cx="3953400" cy="1685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Perdas baseadas em redes pré-treinadas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Suavização do Gerador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2" name="Google Shape;1092;p24"/>
          <p:cNvSpPr/>
          <p:nvPr/>
        </p:nvSpPr>
        <p:spPr>
          <a:xfrm>
            <a:off x="458850" y="3305148"/>
            <a:ext cx="3953400" cy="16851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FID		PSNR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SSIM		LPIPS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3" name="Google Shape;1093;p24"/>
          <p:cNvSpPr/>
          <p:nvPr/>
        </p:nvSpPr>
        <p:spPr>
          <a:xfrm>
            <a:off x="4501038" y="3305148"/>
            <a:ext cx="3953400" cy="1685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Percepção de usuários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Redes de difusão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5" name="Google Shape;1095;p24"/>
          <p:cNvSpPr txBox="1"/>
          <p:nvPr/>
        </p:nvSpPr>
        <p:spPr>
          <a:xfrm>
            <a:off x="2662650" y="827624"/>
            <a:ext cx="3818700" cy="7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Revisitar CycleGAN </a:t>
            </a:r>
            <a:r>
              <a:rPr lang="en" sz="24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Vanilla</a:t>
            </a:r>
            <a:endParaRPr i="1" dirty="0"/>
          </a:p>
        </p:txBody>
      </p:sp>
      <p:sp>
        <p:nvSpPr>
          <p:cNvPr id="1096" name="Google Shape;1096;p24"/>
          <p:cNvSpPr/>
          <p:nvPr/>
        </p:nvSpPr>
        <p:spPr>
          <a:xfrm>
            <a:off x="2087250" y="966338"/>
            <a:ext cx="595200" cy="4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76E2A0-58E9-6663-7C6B-5E6FF05B38E1}"/>
              </a:ext>
            </a:extLst>
          </p:cNvPr>
          <p:cNvSpPr/>
          <p:nvPr/>
        </p:nvSpPr>
        <p:spPr>
          <a:xfrm>
            <a:off x="33515" y="4921405"/>
            <a:ext cx="460795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Áudio 42">
            <a:hlinkClick r:id="" action="ppaction://media"/>
            <a:extLst>
              <a:ext uri="{FF2B5EF4-FFF2-40B4-BE49-F238E27FC236}">
                <a16:creationId xmlns:a16="http://schemas.microsoft.com/office/drawing/2014/main" id="{70685D7F-7032-1D9F-C4A2-50D008DB6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4339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1095" grpId="0"/>
      <p:bldP spid="10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2" name="Google Shape;1102;p25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20571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pic>
        <p:nvPicPr>
          <p:cNvPr id="1103" name="Google Shape;11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600" y="968525"/>
            <a:ext cx="1869569" cy="17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5150" y="3160300"/>
            <a:ext cx="1601775" cy="15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7076" y="2921050"/>
            <a:ext cx="1943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25"/>
          <p:cNvSpPr/>
          <p:nvPr/>
        </p:nvSpPr>
        <p:spPr>
          <a:xfrm rot="-3006130">
            <a:off x="5437703" y="2246751"/>
            <a:ext cx="548626" cy="1038905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07" name="Google Shape;1107;p25"/>
          <p:cNvPicPr preferRelativeResize="0"/>
          <p:nvPr/>
        </p:nvPicPr>
        <p:blipFill rotWithShape="1">
          <a:blip r:embed="rId9">
            <a:alphaModFix/>
          </a:blip>
          <a:srcRect l="15112" t="13684" r="17393" b="16565"/>
          <a:stretch/>
        </p:blipFill>
        <p:spPr>
          <a:xfrm>
            <a:off x="6286525" y="817350"/>
            <a:ext cx="1703650" cy="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25"/>
          <p:cNvSpPr/>
          <p:nvPr/>
        </p:nvSpPr>
        <p:spPr>
          <a:xfrm rot="-8234250">
            <a:off x="3480018" y="2246714"/>
            <a:ext cx="548780" cy="1038973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9" name="Google Shape;1109;p25"/>
          <p:cNvSpPr/>
          <p:nvPr/>
        </p:nvSpPr>
        <p:spPr>
          <a:xfrm rot="-6158255">
            <a:off x="5549305" y="1016475"/>
            <a:ext cx="548488" cy="103895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D0C0924-47B2-A965-C13F-D0303961403B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Áudio 28">
            <a:hlinkClick r:id="" action="ppaction://media"/>
            <a:extLst>
              <a:ext uri="{FF2B5EF4-FFF2-40B4-BE49-F238E27FC236}">
                <a16:creationId xmlns:a16="http://schemas.microsoft.com/office/drawing/2014/main" id="{110EF845-FBBF-F7BE-C848-C18397D335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296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6"/>
          <p:cNvSpPr txBox="1">
            <a:spLocks noGrp="1"/>
          </p:cNvSpPr>
          <p:nvPr>
            <p:ph type="body" idx="1"/>
          </p:nvPr>
        </p:nvSpPr>
        <p:spPr>
          <a:xfrm>
            <a:off x="817475" y="1009100"/>
            <a:ext cx="36990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Transferência de estilo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Nexet 2017</a:t>
            </a:r>
            <a:endParaRPr b="1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9.380 imagens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Dia e noite em Nova York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115" name="Google Shape;1115;p26"/>
          <p:cNvSpPr txBox="1">
            <a:spLocks noGrp="1"/>
          </p:cNvSpPr>
          <p:nvPr>
            <p:ph type="body" idx="2"/>
          </p:nvPr>
        </p:nvSpPr>
        <p:spPr>
          <a:xfrm>
            <a:off x="4739273" y="1009100"/>
            <a:ext cx="3803953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Remoção de ruídos 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O-Haze, I-Haze, D-Hazy</a:t>
            </a:r>
            <a:endParaRPr b="1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1400 imagens com mapas de profundidade para sintetizar cenas embaçadas.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116" name="Google Shape;1116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7" name="Google Shape;1117;p26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4298601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Problemas e Bases de Dados</a:t>
            </a:r>
            <a:endParaRPr/>
          </a:p>
        </p:txBody>
      </p:sp>
      <p:pic>
        <p:nvPicPr>
          <p:cNvPr id="1118" name="Google Shape;11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13" y="2846450"/>
            <a:ext cx="2438400" cy="1371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9" name="Google Shape;111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8063" y="3471225"/>
            <a:ext cx="2438400" cy="1371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0" name="Google Shape;1120;p26"/>
          <p:cNvPicPr preferRelativeResize="0"/>
          <p:nvPr/>
        </p:nvPicPr>
        <p:blipFill rotWithShape="1">
          <a:blip r:embed="rId8">
            <a:alphaModFix/>
          </a:blip>
          <a:srcRect t="13509" r="67827"/>
          <a:stretch/>
        </p:blipFill>
        <p:spPr>
          <a:xfrm>
            <a:off x="4621475" y="2972450"/>
            <a:ext cx="1779724" cy="12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1" name="Google Shape;1121;p26"/>
          <p:cNvPicPr preferRelativeResize="0"/>
          <p:nvPr/>
        </p:nvPicPr>
        <p:blipFill rotWithShape="1">
          <a:blip r:embed="rId8">
            <a:alphaModFix/>
          </a:blip>
          <a:srcRect l="34211" t="13509" r="34129"/>
          <a:stretch/>
        </p:blipFill>
        <p:spPr>
          <a:xfrm>
            <a:off x="5870338" y="3366562"/>
            <a:ext cx="1751349" cy="12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2" name="Google Shape;1122;p26"/>
          <p:cNvPicPr preferRelativeResize="0"/>
          <p:nvPr/>
        </p:nvPicPr>
        <p:blipFill rotWithShape="1">
          <a:blip r:embed="rId8">
            <a:alphaModFix/>
          </a:blip>
          <a:srcRect l="68339" t="13509"/>
          <a:stretch/>
        </p:blipFill>
        <p:spPr>
          <a:xfrm>
            <a:off x="7090825" y="3760675"/>
            <a:ext cx="1751349" cy="12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8C5C0F0-726F-F25C-1F37-F053BD2A5C0B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1F63FC10-09BB-9504-C604-E99E298E66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556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114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45" name="Google Shape;1145;p28"/>
          <p:cNvSpPr txBox="1">
            <a:spLocks noGrp="1"/>
          </p:cNvSpPr>
          <p:nvPr>
            <p:ph type="title"/>
          </p:nvPr>
        </p:nvSpPr>
        <p:spPr>
          <a:xfrm>
            <a:off x="1351350" y="532925"/>
            <a:ext cx="20982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146" name="Google Shape;1146;p28"/>
          <p:cNvGrpSpPr/>
          <p:nvPr/>
        </p:nvGrpSpPr>
        <p:grpSpPr>
          <a:xfrm>
            <a:off x="365427" y="1317925"/>
            <a:ext cx="8325491" cy="624775"/>
            <a:chOff x="361369" y="1687850"/>
            <a:chExt cx="5642488" cy="624775"/>
          </a:xfrm>
        </p:grpSpPr>
        <p:sp>
          <p:nvSpPr>
            <p:cNvPr id="1147" name="Google Shape;1147;p28"/>
            <p:cNvSpPr/>
            <p:nvPr/>
          </p:nvSpPr>
          <p:spPr>
            <a:xfrm rot="10800000">
              <a:off x="361369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28"/>
            <p:cNvSpPr/>
            <p:nvPr/>
          </p:nvSpPr>
          <p:spPr>
            <a:xfrm rot="10800000">
              <a:off x="2106600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28"/>
            <p:cNvSpPr/>
            <p:nvPr/>
          </p:nvSpPr>
          <p:spPr>
            <a:xfrm rot="10800000">
              <a:off x="3863281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28"/>
            <p:cNvSpPr txBox="1"/>
            <p:nvPr/>
          </p:nvSpPr>
          <p:spPr>
            <a:xfrm>
              <a:off x="839825" y="1826088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SET</a:t>
              </a:r>
              <a:endParaRPr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28"/>
            <p:cNvSpPr txBox="1"/>
            <p:nvPr/>
          </p:nvSpPr>
          <p:spPr>
            <a:xfrm>
              <a:off x="2661675" y="1826075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OUT</a:t>
              </a:r>
              <a:endParaRPr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28"/>
            <p:cNvSpPr txBox="1"/>
            <p:nvPr/>
          </p:nvSpPr>
          <p:spPr>
            <a:xfrm>
              <a:off x="4360181" y="1826100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</a:t>
              </a:r>
              <a:endParaRPr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53" name="Google Shape;1153;p28"/>
          <p:cNvSpPr/>
          <p:nvPr/>
        </p:nvSpPr>
        <p:spPr>
          <a:xfrm>
            <a:off x="2019700" y="1989800"/>
            <a:ext cx="1731000" cy="3936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Investigação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4" name="Google Shape;1154;p28"/>
          <p:cNvSpPr/>
          <p:nvPr/>
        </p:nvSpPr>
        <p:spPr>
          <a:xfrm>
            <a:off x="3319200" y="2451150"/>
            <a:ext cx="2428500" cy="393600"/>
          </a:xfrm>
          <a:prstGeom prst="rect">
            <a:avLst/>
          </a:prstGeom>
          <a:solidFill>
            <a:srgbClr val="5615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Testes e Experimentos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5" name="Google Shape;1155;p28"/>
          <p:cNvSpPr/>
          <p:nvPr/>
        </p:nvSpPr>
        <p:spPr>
          <a:xfrm>
            <a:off x="4659650" y="2897125"/>
            <a:ext cx="2428500" cy="3936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Avaliação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6" name="Google Shape;1156;p28"/>
          <p:cNvSpPr/>
          <p:nvPr/>
        </p:nvSpPr>
        <p:spPr>
          <a:xfrm>
            <a:off x="7088150" y="3358000"/>
            <a:ext cx="1401900" cy="3936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7" name="Google Shape;1157;p28"/>
          <p:cNvSpPr txBox="1"/>
          <p:nvPr/>
        </p:nvSpPr>
        <p:spPr>
          <a:xfrm>
            <a:off x="766183" y="3699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Buscar mais bibliografia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Adaptar código original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Planejar experimentos</a:t>
            </a:r>
            <a:endParaRPr dirty="0"/>
          </a:p>
        </p:txBody>
      </p:sp>
      <p:cxnSp>
        <p:nvCxnSpPr>
          <p:cNvPr id="1158" name="Google Shape;1158;p28"/>
          <p:cNvCxnSpPr>
            <a:stCxn id="1153" idx="1"/>
            <a:endCxn id="1157" idx="1"/>
          </p:cNvCxnSpPr>
          <p:nvPr/>
        </p:nvCxnSpPr>
        <p:spPr>
          <a:xfrm rot="10800000" flipV="1">
            <a:off x="766184" y="2186600"/>
            <a:ext cx="1253517" cy="1928750"/>
          </a:xfrm>
          <a:prstGeom prst="bentConnector3">
            <a:avLst>
              <a:gd name="adj1" fmla="val 11823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214;p31">
            <a:extLst>
              <a:ext uri="{FF2B5EF4-FFF2-40B4-BE49-F238E27FC236}">
                <a16:creationId xmlns:a16="http://schemas.microsoft.com/office/drawing/2014/main" id="{900046D1-B4A5-6D4F-74D0-AC67252F490E}"/>
              </a:ext>
            </a:extLst>
          </p:cNvPr>
          <p:cNvSpPr txBox="1"/>
          <p:nvPr/>
        </p:nvSpPr>
        <p:spPr>
          <a:xfrm>
            <a:off x="6046501" y="3772942"/>
            <a:ext cx="24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Empacotamento de código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Relatório</a:t>
            </a:r>
            <a:endParaRPr dirty="0"/>
          </a:p>
        </p:txBody>
      </p:sp>
      <p:cxnSp>
        <p:nvCxnSpPr>
          <p:cNvPr id="3" name="Google Shape;1215;p31">
            <a:extLst>
              <a:ext uri="{FF2B5EF4-FFF2-40B4-BE49-F238E27FC236}">
                <a16:creationId xmlns:a16="http://schemas.microsoft.com/office/drawing/2014/main" id="{455B2D25-8DC8-E5E7-0655-F51B6E37689A}"/>
              </a:ext>
            </a:extLst>
          </p:cNvPr>
          <p:cNvCxnSpPr>
            <a:cxnSpLocks/>
            <a:stCxn id="1156" idx="1"/>
            <a:endCxn id="2" idx="1"/>
          </p:cNvCxnSpPr>
          <p:nvPr/>
        </p:nvCxnSpPr>
        <p:spPr>
          <a:xfrm rot="10800000" flipV="1">
            <a:off x="6046502" y="3554800"/>
            <a:ext cx="1041649" cy="525942"/>
          </a:xfrm>
          <a:prstGeom prst="bentConnector3">
            <a:avLst>
              <a:gd name="adj1" fmla="val 12194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176;p29">
            <a:extLst>
              <a:ext uri="{FF2B5EF4-FFF2-40B4-BE49-F238E27FC236}">
                <a16:creationId xmlns:a16="http://schemas.microsoft.com/office/drawing/2014/main" id="{11317A11-5D4E-98ED-9892-8078E3B2393E}"/>
              </a:ext>
            </a:extLst>
          </p:cNvPr>
          <p:cNvSpPr txBox="1"/>
          <p:nvPr/>
        </p:nvSpPr>
        <p:spPr>
          <a:xfrm>
            <a:off x="1768564" y="3213302"/>
            <a:ext cx="24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Modificações na arquitetura</a:t>
            </a:r>
            <a:endParaRPr dirty="0"/>
          </a:p>
        </p:txBody>
      </p:sp>
      <p:cxnSp>
        <p:nvCxnSpPr>
          <p:cNvPr id="6" name="Google Shape;1177;p29">
            <a:extLst>
              <a:ext uri="{FF2B5EF4-FFF2-40B4-BE49-F238E27FC236}">
                <a16:creationId xmlns:a16="http://schemas.microsoft.com/office/drawing/2014/main" id="{7C8C46D2-9C9B-8B82-E28A-E89D13CDC4AF}"/>
              </a:ext>
            </a:extLst>
          </p:cNvPr>
          <p:cNvCxnSpPr>
            <a:cxnSpLocks/>
            <a:stCxn id="1154" idx="1"/>
            <a:endCxn id="5" idx="1"/>
          </p:cNvCxnSpPr>
          <p:nvPr/>
        </p:nvCxnSpPr>
        <p:spPr>
          <a:xfrm rot="10800000" flipV="1">
            <a:off x="1768564" y="2647950"/>
            <a:ext cx="1550636" cy="765452"/>
          </a:xfrm>
          <a:prstGeom prst="bentConnector3">
            <a:avLst>
              <a:gd name="adj1" fmla="val 11474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195;p30">
            <a:extLst>
              <a:ext uri="{FF2B5EF4-FFF2-40B4-BE49-F238E27FC236}">
                <a16:creationId xmlns:a16="http://schemas.microsoft.com/office/drawing/2014/main" id="{10156915-C1F6-0AA2-2B32-D0F7FE6EBD25}"/>
              </a:ext>
            </a:extLst>
          </p:cNvPr>
          <p:cNvSpPr txBox="1"/>
          <p:nvPr/>
        </p:nvSpPr>
        <p:spPr>
          <a:xfrm>
            <a:off x="4623832" y="4398224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Comparar com redes da literatura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Avaliar novas métricas</a:t>
            </a:r>
            <a:endParaRPr dirty="0"/>
          </a:p>
        </p:txBody>
      </p:sp>
      <p:cxnSp>
        <p:nvCxnSpPr>
          <p:cNvPr id="11" name="Google Shape;1196;p30">
            <a:extLst>
              <a:ext uri="{FF2B5EF4-FFF2-40B4-BE49-F238E27FC236}">
                <a16:creationId xmlns:a16="http://schemas.microsoft.com/office/drawing/2014/main" id="{F4E40F5B-EE7A-DAAE-CCEB-3F787E8A0DE8}"/>
              </a:ext>
            </a:extLst>
          </p:cNvPr>
          <p:cNvCxnSpPr>
            <a:cxnSpLocks/>
            <a:stCxn id="1155" idx="1"/>
            <a:endCxn id="10" idx="1"/>
          </p:cNvCxnSpPr>
          <p:nvPr/>
        </p:nvCxnSpPr>
        <p:spPr>
          <a:xfrm rot="10800000" flipV="1">
            <a:off x="4623832" y="3093924"/>
            <a:ext cx="35818" cy="1612099"/>
          </a:xfrm>
          <a:prstGeom prst="bentConnector3">
            <a:avLst>
              <a:gd name="adj1" fmla="val 73822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45A874C4-4FDB-A2A1-6575-EFEC7F957360}"/>
              </a:ext>
            </a:extLst>
          </p:cNvPr>
          <p:cNvSpPr/>
          <p:nvPr/>
        </p:nvSpPr>
        <p:spPr>
          <a:xfrm>
            <a:off x="0" y="4921405"/>
            <a:ext cx="557561" cy="222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Áudio 44">
            <a:hlinkClick r:id="" action="ppaction://media"/>
            <a:extLst>
              <a:ext uri="{FF2B5EF4-FFF2-40B4-BE49-F238E27FC236}">
                <a16:creationId xmlns:a16="http://schemas.microsoft.com/office/drawing/2014/main" id="{E3D42464-DFD7-ABD0-0B8F-D0B308D7D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518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1153" grpId="0" animBg="1"/>
      <p:bldP spid="1154" grpId="0" animBg="1"/>
      <p:bldP spid="1155" grpId="0" animBg="1"/>
      <p:bldP spid="1156" grpId="0" animBg="1"/>
      <p:bldP spid="1157" grpId="0"/>
      <p:bldP spid="1157" grpId="1"/>
      <p:bldP spid="2" grpId="0"/>
      <p:bldP spid="5" grpId="0"/>
      <p:bldP spid="5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4.7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1.8|7.6|4.4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0.5|4.3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9|14.2|8.6|19.5"/>
</p:tagLst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Apresentação na tela (16:9)</PresentationFormat>
  <Paragraphs>69</Paragraphs>
  <Slides>10</Slides>
  <Notes>10</Notes>
  <HiddenSlides>0</HiddenSlides>
  <MMClips>10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Quattrocento Sans</vt:lpstr>
      <vt:lpstr>Arial</vt:lpstr>
      <vt:lpstr>Trebuchet MS</vt:lpstr>
      <vt:lpstr>Lora</vt:lpstr>
      <vt:lpstr>Calibri</vt:lpstr>
      <vt:lpstr>Viola template</vt:lpstr>
      <vt:lpstr>ReCycleGAN: Revisitando a CycleGAN</vt:lpstr>
      <vt:lpstr>Tradução Imagem-Imagem</vt:lpstr>
      <vt:lpstr>CycleGAN</vt:lpstr>
      <vt:lpstr>CycleGAN</vt:lpstr>
      <vt:lpstr>Problema Atual</vt:lpstr>
      <vt:lpstr>Proposta de Projeto</vt:lpstr>
      <vt:lpstr>Ferramentas</vt:lpstr>
      <vt:lpstr>Problemas e Bases de Dados</vt:lpstr>
      <vt:lpstr>Cronograma</vt:lpstr>
      <vt:lpstr>Créditos das Imagens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Tiago Correa de Araujo de Amorim</dc:creator>
  <cp:lastModifiedBy>Tiago Correa de Araujo de Amorim</cp:lastModifiedBy>
  <cp:revision>1</cp:revision>
  <dcterms:modified xsi:type="dcterms:W3CDTF">2024-09-16T02:25:35Z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2024-09-16T01:17:43Z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232656f6-e436-48dd-ba1d-8107b64090b5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Viola template:3</vt:lpwstr>
  </property>
  <property fmtid="{D5CDD505-2E9C-101B-9397-08002B2CF9AE}" pid="10" name="ClassificationContentMarkingFooterText">
    <vt:lpwstr>PÚBLICA</vt:lpwstr>
  </property>
</Properties>
</file>